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18a3e5f709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18a3e5f70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18a3e5f7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18a3e5f7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18a3e5f70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18a3e5f70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dfd59315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dfd59315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18a3e5f70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18a3e5f70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8a3e5f70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8a3e5f70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dfd593158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dfd593158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ce57485c2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1ce57485c2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sites.google.com/d/1OeupldlinTrDJaKLYG77d19RiVcwvHI-/p/1BTx6kke0aM3I4cNamGKbImQ69LQN--OE/edit" TargetMode="External"/><Relationship Id="rId5" Type="http://schemas.openxmlformats.org/officeDocument/2006/relationships/image" Target="../media/image2.png"/><Relationship Id="rId6" Type="http://schemas.openxmlformats.org/officeDocument/2006/relationships/hyperlink" Target="https://sites.google.com/cms.k12.nc.us/cmsreadtoachieve/home?authuser=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FD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1" cy="3427425"/>
          </a:xfrm>
          <a:prstGeom prst="rect">
            <a:avLst/>
          </a:prstGeom>
          <a:noFill/>
          <a:ln>
            <a:noFill/>
          </a:ln>
        </p:spPr>
      </p:pic>
      <p:sp>
        <p:nvSpPr>
          <p:cNvPr id="55" name="Google Shape;55;p13"/>
          <p:cNvSpPr txBox="1"/>
          <p:nvPr/>
        </p:nvSpPr>
        <p:spPr>
          <a:xfrm>
            <a:off x="6312000" y="0"/>
            <a:ext cx="2832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accent6"/>
              </a:solidFill>
            </a:endParaRPr>
          </a:p>
        </p:txBody>
      </p:sp>
      <p:sp>
        <p:nvSpPr>
          <p:cNvPr id="56" name="Google Shape;56;p13"/>
          <p:cNvSpPr/>
          <p:nvPr/>
        </p:nvSpPr>
        <p:spPr>
          <a:xfrm>
            <a:off x="15550" y="3436775"/>
            <a:ext cx="9144000" cy="1706700"/>
          </a:xfrm>
          <a:prstGeom prst="rect">
            <a:avLst/>
          </a:prstGeom>
          <a:gradFill>
            <a:gsLst>
              <a:gs pos="0">
                <a:srgbClr val="00AFD7"/>
              </a:gs>
              <a:gs pos="100000">
                <a:srgbClr val="40C3E1"/>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ctrTitle"/>
          </p:nvPr>
        </p:nvSpPr>
        <p:spPr>
          <a:xfrm>
            <a:off x="311700" y="3544152"/>
            <a:ext cx="8520600" cy="1221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solidFill>
                  <a:srgbClr val="FFFFFF"/>
                </a:solidFill>
              </a:rPr>
              <a:t>Read to Achieve</a:t>
            </a:r>
            <a:endParaRPr b="1">
              <a:solidFill>
                <a:srgbClr val="FFFFFF"/>
              </a:solidFill>
            </a:endParaRPr>
          </a:p>
          <a:p>
            <a:pPr indent="0" lvl="0" marL="0" rtl="0" algn="ctr">
              <a:spcBef>
                <a:spcPts val="0"/>
              </a:spcBef>
              <a:spcAft>
                <a:spcPts val="0"/>
              </a:spcAft>
              <a:buNone/>
            </a:pPr>
            <a:r>
              <a:rPr b="1" lang="en" sz="3000">
                <a:solidFill>
                  <a:srgbClr val="FFFFFF"/>
                </a:solidFill>
              </a:rPr>
              <a:t>April</a:t>
            </a:r>
            <a:r>
              <a:rPr b="1" lang="en" sz="3000">
                <a:solidFill>
                  <a:srgbClr val="FFFFFF"/>
                </a:solidFill>
              </a:rPr>
              <a:t> 2023</a:t>
            </a:r>
            <a:endParaRPr b="1" sz="3000">
              <a:solidFill>
                <a:srgbClr val="FFFFFF"/>
              </a:solidFill>
            </a:endParaRPr>
          </a:p>
        </p:txBody>
      </p:sp>
      <p:pic>
        <p:nvPicPr>
          <p:cNvPr id="58" name="Google Shape;58;p13"/>
          <p:cNvPicPr preferRelativeResize="0"/>
          <p:nvPr/>
        </p:nvPicPr>
        <p:blipFill>
          <a:blip r:embed="rId4">
            <a:alphaModFix/>
          </a:blip>
          <a:stretch>
            <a:fillRect/>
          </a:stretch>
        </p:blipFill>
        <p:spPr>
          <a:xfrm>
            <a:off x="8129525" y="4765590"/>
            <a:ext cx="914401" cy="326571"/>
          </a:xfrm>
          <a:prstGeom prst="rect">
            <a:avLst/>
          </a:prstGeom>
          <a:noFill/>
          <a:ln>
            <a:noFill/>
          </a:ln>
          <a:effectLst>
            <a:outerShdw blurRad="57150" rotWithShape="0" algn="bl" dir="5400000" dist="19050">
              <a:srgbClr val="000000">
                <a:alpha val="50000"/>
              </a:srgbClr>
            </a:outerShdw>
          </a:effectLst>
        </p:spPr>
      </p:pic>
      <p:sp>
        <p:nvSpPr>
          <p:cNvPr id="59" name="Google Shape;59;p13"/>
          <p:cNvSpPr txBox="1"/>
          <p:nvPr/>
        </p:nvSpPr>
        <p:spPr>
          <a:xfrm>
            <a:off x="0" y="4728775"/>
            <a:ext cx="74760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0" y="0"/>
            <a:ext cx="9144000" cy="5727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FFF"/>
                </a:solidFill>
              </a:rPr>
              <a:t>Excellent Public Schools Act</a:t>
            </a:r>
            <a:endParaRPr b="1">
              <a:solidFill>
                <a:srgbClr val="FFFFFF"/>
              </a:solidFill>
            </a:endParaRPr>
          </a:p>
        </p:txBody>
      </p:sp>
      <p:sp>
        <p:nvSpPr>
          <p:cNvPr id="65" name="Google Shape;65;p14"/>
          <p:cNvSpPr txBox="1"/>
          <p:nvPr>
            <p:ph idx="1" type="body"/>
          </p:nvPr>
        </p:nvSpPr>
        <p:spPr>
          <a:xfrm>
            <a:off x="136575" y="677125"/>
            <a:ext cx="85206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a:solidFill>
                <a:schemeClr val="dk1"/>
              </a:solidFill>
            </a:endParaRPr>
          </a:p>
          <a:p>
            <a:pPr indent="-342900" lvl="0" marL="457200" rtl="0" algn="l">
              <a:lnSpc>
                <a:spcPct val="100000"/>
              </a:lnSpc>
              <a:spcBef>
                <a:spcPts val="1200"/>
              </a:spcBef>
              <a:spcAft>
                <a:spcPts val="0"/>
              </a:spcAft>
              <a:buClr>
                <a:schemeClr val="dk1"/>
              </a:buClr>
              <a:buSzPts val="1800"/>
              <a:buChar char="●"/>
            </a:pPr>
            <a:r>
              <a:rPr lang="en">
                <a:solidFill>
                  <a:schemeClr val="dk1"/>
                </a:solidFill>
              </a:rPr>
              <a:t>The Excellent Public Schools Act became law in July 2012 and was implemented in 2013-2014.</a:t>
            </a:r>
            <a:endParaRPr>
              <a:solidFill>
                <a:schemeClr val="dk1"/>
              </a:solidFill>
            </a:endParaRPr>
          </a:p>
          <a:p>
            <a:pPr indent="0" lvl="0" marL="457200" rtl="0" algn="l">
              <a:lnSpc>
                <a:spcPct val="100000"/>
              </a:lnSpc>
              <a:spcBef>
                <a:spcPts val="1200"/>
              </a:spcBef>
              <a:spcAft>
                <a:spcPts val="0"/>
              </a:spcAft>
              <a:buNone/>
            </a:pPr>
            <a:r>
              <a:t/>
            </a:r>
            <a:endParaRPr>
              <a:solidFill>
                <a:schemeClr val="dk1"/>
              </a:solidFill>
            </a:endParaRPr>
          </a:p>
          <a:p>
            <a:pPr indent="-342900" lvl="0" marL="457200" rtl="0" algn="l">
              <a:lnSpc>
                <a:spcPct val="100000"/>
              </a:lnSpc>
              <a:spcBef>
                <a:spcPts val="1200"/>
              </a:spcBef>
              <a:spcAft>
                <a:spcPts val="0"/>
              </a:spcAft>
              <a:buClr>
                <a:schemeClr val="dk1"/>
              </a:buClr>
              <a:buSzPts val="1800"/>
              <a:buChar char="●"/>
            </a:pPr>
            <a:r>
              <a:rPr lang="en">
                <a:solidFill>
                  <a:schemeClr val="dk1"/>
                </a:solidFill>
              </a:rPr>
              <a:t>During the summer of 2021, Senate Bill 387 was written to align literacy instruction with the Science of Reading and to modify the implementation of the NC Read to Achieve Program in order to </a:t>
            </a:r>
            <a:r>
              <a:rPr b="1" lang="en">
                <a:solidFill>
                  <a:schemeClr val="dk1"/>
                </a:solidFill>
              </a:rPr>
              <a:t>attain statewide reading proficiency by the third grade</a:t>
            </a:r>
            <a:r>
              <a:rPr lang="en">
                <a:solidFill>
                  <a:schemeClr val="dk1"/>
                </a:solidFill>
              </a:rPr>
              <a:t>.</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
                <a:solidFill>
                  <a:schemeClr val="dk1"/>
                </a:solidFill>
              </a:rPr>
              <a:t>The legislation is titled: Excellent Public Schools Act 2021</a:t>
            </a:r>
            <a:endParaRPr>
              <a:solidFill>
                <a:schemeClr val="dk1"/>
              </a:solidFill>
            </a:endParaRPr>
          </a:p>
        </p:txBody>
      </p:sp>
      <p:sp>
        <p:nvSpPr>
          <p:cNvPr id="66" name="Google Shape;66;p14"/>
          <p:cNvSpPr txBox="1"/>
          <p:nvPr/>
        </p:nvSpPr>
        <p:spPr>
          <a:xfrm>
            <a:off x="6312000" y="0"/>
            <a:ext cx="28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FFFF"/>
              </a:solidFill>
            </a:endParaRPr>
          </a:p>
        </p:txBody>
      </p:sp>
      <p:sp>
        <p:nvSpPr>
          <p:cNvPr id="67" name="Google Shape;67;p14"/>
          <p:cNvSpPr txBox="1"/>
          <p:nvPr>
            <p:ph type="title"/>
          </p:nvPr>
        </p:nvSpPr>
        <p:spPr>
          <a:xfrm>
            <a:off x="0" y="4817100"/>
            <a:ext cx="9144000" cy="3264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rgbClr val="FFFFFF"/>
              </a:solidFill>
            </a:endParaRPr>
          </a:p>
          <a:p>
            <a:pPr indent="0" lvl="0" marL="0" rtl="0" algn="l">
              <a:spcBef>
                <a:spcPts val="0"/>
              </a:spcBef>
              <a:spcAft>
                <a:spcPts val="0"/>
              </a:spcAft>
              <a:buNone/>
            </a:pPr>
            <a:r>
              <a:t/>
            </a:r>
            <a:endParaRPr b="1" sz="1200">
              <a:solidFill>
                <a:srgbClr val="FFFFFF"/>
              </a:solidFill>
            </a:endParaRPr>
          </a:p>
        </p:txBody>
      </p:sp>
      <p:pic>
        <p:nvPicPr>
          <p:cNvPr id="68" name="Google Shape;68;p14"/>
          <p:cNvPicPr preferRelativeResize="0"/>
          <p:nvPr/>
        </p:nvPicPr>
        <p:blipFill>
          <a:blip r:embed="rId3">
            <a:alphaModFix/>
          </a:blip>
          <a:stretch>
            <a:fillRect/>
          </a:stretch>
        </p:blipFill>
        <p:spPr>
          <a:xfrm>
            <a:off x="8548300" y="4898688"/>
            <a:ext cx="457201" cy="1632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0" y="0"/>
            <a:ext cx="9144000" cy="5727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FFF"/>
                </a:solidFill>
              </a:rPr>
              <a:t>Read to Achieve Legislation Key Points</a:t>
            </a:r>
            <a:endParaRPr b="1">
              <a:solidFill>
                <a:srgbClr val="FFFFFF"/>
              </a:solidFill>
            </a:endParaRPr>
          </a:p>
        </p:txBody>
      </p:sp>
      <p:sp>
        <p:nvSpPr>
          <p:cNvPr id="74" name="Google Shape;74;p15"/>
          <p:cNvSpPr txBox="1"/>
          <p:nvPr>
            <p:ph idx="1" type="body"/>
          </p:nvPr>
        </p:nvSpPr>
        <p:spPr>
          <a:xfrm>
            <a:off x="136575" y="677125"/>
            <a:ext cx="8933700" cy="407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K-3rd grade students shall be assessed with valid, reliable, formative and diagnostic reading assessments (DIBELS).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reading assessment data will be used to identify root causes for difficulty with reading development and determine actions to address them.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Parents will be notified if their child is not reading at grade level and possible retention or exemption for good cause. (</a:t>
            </a:r>
            <a:r>
              <a:rPr lang="en">
                <a:solidFill>
                  <a:schemeClr val="dk1"/>
                </a:solidFill>
              </a:rPr>
              <a:t>Good cause exemption will be covered shortly.)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Parents will be notified of retention and the reason their child is not eligible for a good cause exemption.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Parents will be notified of a description or plan for reading interventions and supports.</a:t>
            </a:r>
            <a:endParaRPr>
              <a:solidFill>
                <a:schemeClr val="dk1"/>
              </a:solidFill>
            </a:endParaRPr>
          </a:p>
        </p:txBody>
      </p:sp>
      <p:sp>
        <p:nvSpPr>
          <p:cNvPr id="75" name="Google Shape;75;p15"/>
          <p:cNvSpPr txBox="1"/>
          <p:nvPr/>
        </p:nvSpPr>
        <p:spPr>
          <a:xfrm>
            <a:off x="6312000" y="0"/>
            <a:ext cx="28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FFFF"/>
              </a:solidFill>
            </a:endParaRPr>
          </a:p>
        </p:txBody>
      </p:sp>
      <p:sp>
        <p:nvSpPr>
          <p:cNvPr id="76" name="Google Shape;76;p15"/>
          <p:cNvSpPr txBox="1"/>
          <p:nvPr>
            <p:ph type="title"/>
          </p:nvPr>
        </p:nvSpPr>
        <p:spPr>
          <a:xfrm>
            <a:off x="0" y="4817100"/>
            <a:ext cx="9144000" cy="3264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endParaRPr>
          </a:p>
        </p:txBody>
      </p:sp>
      <p:pic>
        <p:nvPicPr>
          <p:cNvPr id="77" name="Google Shape;77;p15"/>
          <p:cNvPicPr preferRelativeResize="0"/>
          <p:nvPr/>
        </p:nvPicPr>
        <p:blipFill>
          <a:blip r:embed="rId3">
            <a:alphaModFix/>
          </a:blip>
          <a:stretch>
            <a:fillRect/>
          </a:stretch>
        </p:blipFill>
        <p:spPr>
          <a:xfrm>
            <a:off x="8548300" y="4898688"/>
            <a:ext cx="457201" cy="1632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a:solidFill>
            <a:srgbClr val="00AFD7"/>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Third Grade Benchmarks</a:t>
            </a:r>
            <a:endParaRPr>
              <a:solidFill>
                <a:schemeClr val="lt1"/>
              </a:solidFill>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en" sz="1829">
                <a:solidFill>
                  <a:schemeClr val="dk1"/>
                </a:solidFill>
              </a:rPr>
              <a:t>DIBELS</a:t>
            </a:r>
            <a:r>
              <a:rPr lang="en" sz="1829">
                <a:solidFill>
                  <a:schemeClr val="dk1"/>
                </a:solidFill>
              </a:rPr>
              <a:t>-BOY, MOY, EOY</a:t>
            </a:r>
            <a:endParaRPr sz="1829">
              <a:solidFill>
                <a:schemeClr val="dk1"/>
              </a:solidFill>
            </a:endParaRPr>
          </a:p>
          <a:p>
            <a:pPr indent="0" lvl="0" marL="0" rtl="0" algn="l">
              <a:lnSpc>
                <a:spcPct val="95000"/>
              </a:lnSpc>
              <a:spcBef>
                <a:spcPts val="1200"/>
              </a:spcBef>
              <a:spcAft>
                <a:spcPts val="0"/>
              </a:spcAft>
              <a:buSzPts val="935"/>
              <a:buNone/>
            </a:pPr>
            <a:r>
              <a:rPr b="1" lang="en" sz="1829">
                <a:solidFill>
                  <a:schemeClr val="dk1"/>
                </a:solidFill>
              </a:rPr>
              <a:t>BOG</a:t>
            </a:r>
            <a:r>
              <a:rPr lang="en" sz="1829">
                <a:solidFill>
                  <a:schemeClr val="dk1"/>
                </a:solidFill>
              </a:rPr>
              <a:t>-Sept. 2022</a:t>
            </a:r>
            <a:endParaRPr sz="1829">
              <a:solidFill>
                <a:schemeClr val="dk1"/>
              </a:solidFill>
            </a:endParaRPr>
          </a:p>
          <a:p>
            <a:pPr indent="0" lvl="0" marL="0" rtl="0" algn="l">
              <a:lnSpc>
                <a:spcPct val="95000"/>
              </a:lnSpc>
              <a:spcBef>
                <a:spcPts val="1200"/>
              </a:spcBef>
              <a:spcAft>
                <a:spcPts val="0"/>
              </a:spcAft>
              <a:buSzPts val="935"/>
              <a:buNone/>
            </a:pPr>
            <a:r>
              <a:rPr b="1" lang="en" sz="1829">
                <a:solidFill>
                  <a:schemeClr val="dk1"/>
                </a:solidFill>
              </a:rPr>
              <a:t>EOG Reading</a:t>
            </a:r>
            <a:r>
              <a:rPr lang="en" sz="1829">
                <a:solidFill>
                  <a:schemeClr val="dk1"/>
                </a:solidFill>
              </a:rPr>
              <a:t>-May 2023</a:t>
            </a:r>
            <a:endParaRPr sz="1829">
              <a:solidFill>
                <a:schemeClr val="dk1"/>
              </a:solidFill>
            </a:endParaRPr>
          </a:p>
          <a:p>
            <a:pPr indent="0" lvl="0" marL="0" rtl="0" algn="l">
              <a:lnSpc>
                <a:spcPct val="95000"/>
              </a:lnSpc>
              <a:spcBef>
                <a:spcPts val="1200"/>
              </a:spcBef>
              <a:spcAft>
                <a:spcPts val="0"/>
              </a:spcAft>
              <a:buSzPts val="935"/>
              <a:buNone/>
            </a:pPr>
            <a:r>
              <a:rPr b="1" lang="en" sz="1829">
                <a:solidFill>
                  <a:schemeClr val="dk1"/>
                </a:solidFill>
              </a:rPr>
              <a:t>EOG Retest</a:t>
            </a:r>
            <a:r>
              <a:rPr lang="en" sz="1829">
                <a:solidFill>
                  <a:schemeClr val="dk1"/>
                </a:solidFill>
              </a:rPr>
              <a:t>- June 2023</a:t>
            </a:r>
            <a:endParaRPr sz="1829">
              <a:solidFill>
                <a:schemeClr val="dk1"/>
              </a:solidFill>
            </a:endParaRPr>
          </a:p>
          <a:p>
            <a:pPr indent="0" lvl="0" marL="0" rtl="0" algn="l">
              <a:lnSpc>
                <a:spcPct val="95000"/>
              </a:lnSpc>
              <a:spcBef>
                <a:spcPts val="1200"/>
              </a:spcBef>
              <a:spcAft>
                <a:spcPts val="0"/>
              </a:spcAft>
              <a:buSzPts val="935"/>
              <a:buNone/>
            </a:pPr>
            <a:r>
              <a:rPr b="1" lang="en" sz="1829">
                <a:solidFill>
                  <a:schemeClr val="dk1"/>
                </a:solidFill>
              </a:rPr>
              <a:t>Read to Achieve test</a:t>
            </a:r>
            <a:r>
              <a:rPr lang="en" sz="1829">
                <a:solidFill>
                  <a:schemeClr val="dk1"/>
                </a:solidFill>
              </a:rPr>
              <a:t>-June 2023</a:t>
            </a:r>
            <a:endParaRPr sz="1829">
              <a:solidFill>
                <a:schemeClr val="dk1"/>
              </a:solidFill>
            </a:endParaRPr>
          </a:p>
          <a:p>
            <a:pPr indent="0" lvl="0" marL="0" rtl="0" algn="l">
              <a:lnSpc>
                <a:spcPct val="95000"/>
              </a:lnSpc>
              <a:spcBef>
                <a:spcPts val="1200"/>
              </a:spcBef>
              <a:spcAft>
                <a:spcPts val="0"/>
              </a:spcAft>
              <a:buSzPts val="935"/>
              <a:buNone/>
            </a:pPr>
            <a:r>
              <a:t/>
            </a:r>
            <a:endParaRPr sz="1230">
              <a:solidFill>
                <a:schemeClr val="dk1"/>
              </a:solidFill>
            </a:endParaRPr>
          </a:p>
          <a:p>
            <a:pPr indent="0" lvl="0" marL="0" rtl="0" algn="l">
              <a:lnSpc>
                <a:spcPct val="95000"/>
              </a:lnSpc>
              <a:spcBef>
                <a:spcPts val="1200"/>
              </a:spcBef>
              <a:spcAft>
                <a:spcPts val="0"/>
              </a:spcAft>
              <a:buSzPts val="935"/>
              <a:buNone/>
            </a:pPr>
            <a:r>
              <a:rPr lang="en" sz="1829">
                <a:solidFill>
                  <a:schemeClr val="dk1"/>
                </a:solidFill>
              </a:rPr>
              <a:t>**Some students will be exempt from taking the EOG retest and Read to Achieve text based on a good cause exemption. If this affects your child, you will be notified within the next few weeks.</a:t>
            </a:r>
            <a:endParaRPr sz="1829">
              <a:solidFill>
                <a:schemeClr val="dk1"/>
              </a:solidFill>
            </a:endParaRPr>
          </a:p>
          <a:p>
            <a:pPr indent="0" lvl="0" marL="0" rtl="0" algn="l">
              <a:lnSpc>
                <a:spcPct val="95000"/>
              </a:lnSpc>
              <a:spcBef>
                <a:spcPts val="1200"/>
              </a:spcBef>
              <a:spcAft>
                <a:spcPts val="1200"/>
              </a:spcAft>
              <a:buSzPts val="935"/>
              <a:buNone/>
            </a:pPr>
            <a:r>
              <a:t/>
            </a:r>
            <a:endParaRPr sz="153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0" y="0"/>
            <a:ext cx="9144000" cy="5727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FFF"/>
                </a:solidFill>
              </a:rPr>
              <a:t>Summer Reading Camp</a:t>
            </a:r>
            <a:endParaRPr b="1">
              <a:solidFill>
                <a:srgbClr val="FFFFFF"/>
              </a:solidFill>
            </a:endParaRPr>
          </a:p>
        </p:txBody>
      </p:sp>
      <p:sp>
        <p:nvSpPr>
          <p:cNvPr id="89" name="Google Shape;89;p17"/>
          <p:cNvSpPr txBox="1"/>
          <p:nvPr>
            <p:ph idx="1" type="body"/>
          </p:nvPr>
        </p:nvSpPr>
        <p:spPr>
          <a:xfrm>
            <a:off x="136575" y="6771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If a student does not show proficiency through multiple pathways offered by the end of third grade, they will be invited to </a:t>
            </a:r>
            <a:r>
              <a:rPr lang="en">
                <a:solidFill>
                  <a:schemeClr val="dk1"/>
                </a:solidFill>
              </a:rPr>
              <a:t>participate</a:t>
            </a:r>
            <a:r>
              <a:rPr lang="en">
                <a:solidFill>
                  <a:schemeClr val="dk1"/>
                </a:solidFill>
              </a:rPr>
              <a:t> in Summer reading camp.</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Designed to provide additional instruction in 2nd and 3rd grade reading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Free - no cost to parents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Not </a:t>
            </a:r>
            <a:r>
              <a:rPr lang="en">
                <a:solidFill>
                  <a:schemeClr val="dk1"/>
                </a:solidFill>
              </a:rPr>
              <a:t>mandatory</a:t>
            </a:r>
            <a:r>
              <a:rPr lang="en">
                <a:solidFill>
                  <a:schemeClr val="dk1"/>
                </a:solidFill>
              </a:rPr>
              <a:t>, but strongly encouraged.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June 26th-July 27th, off week of July 4th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Site based on home school</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Read to Achieve Test given at the end of summer camp</a:t>
            </a:r>
            <a:endParaRPr>
              <a:solidFill>
                <a:schemeClr val="dk1"/>
              </a:solidFill>
            </a:endParaRPr>
          </a:p>
        </p:txBody>
      </p:sp>
      <p:sp>
        <p:nvSpPr>
          <p:cNvPr id="90" name="Google Shape;90;p17"/>
          <p:cNvSpPr txBox="1"/>
          <p:nvPr/>
        </p:nvSpPr>
        <p:spPr>
          <a:xfrm>
            <a:off x="6312000" y="0"/>
            <a:ext cx="28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FFFF"/>
              </a:solidFill>
            </a:endParaRPr>
          </a:p>
        </p:txBody>
      </p:sp>
      <p:pic>
        <p:nvPicPr>
          <p:cNvPr id="91" name="Google Shape;91;p17"/>
          <p:cNvPicPr preferRelativeResize="0"/>
          <p:nvPr/>
        </p:nvPicPr>
        <p:blipFill>
          <a:blip r:embed="rId3">
            <a:alphaModFix/>
          </a:blip>
          <a:stretch>
            <a:fillRect/>
          </a:stretch>
        </p:blipFill>
        <p:spPr>
          <a:xfrm>
            <a:off x="8548300" y="4898688"/>
            <a:ext cx="457201" cy="1632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0" y="0"/>
            <a:ext cx="9144000" cy="5727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FFF"/>
                </a:solidFill>
              </a:rPr>
              <a:t>Retention</a:t>
            </a:r>
            <a:endParaRPr b="1">
              <a:solidFill>
                <a:srgbClr val="FFFFFF"/>
              </a:solidFill>
            </a:endParaRPr>
          </a:p>
        </p:txBody>
      </p:sp>
      <p:sp>
        <p:nvSpPr>
          <p:cNvPr id="97" name="Google Shape;97;p18"/>
          <p:cNvSpPr txBox="1"/>
          <p:nvPr>
            <p:ph idx="1" type="body"/>
          </p:nvPr>
        </p:nvSpPr>
        <p:spPr>
          <a:xfrm>
            <a:off x="78600" y="677125"/>
            <a:ext cx="8983800" cy="1393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dk1"/>
                </a:solidFill>
              </a:rPr>
              <a:t>A student that did not meet RTA benchmarks or exemptions will be placed in one of three classes based on their needs and the capacity of the school</a:t>
            </a:r>
            <a:r>
              <a:rPr lang="en">
                <a:solidFill>
                  <a:schemeClr val="dk1"/>
                </a:solidFill>
              </a:rPr>
              <a:t>.</a:t>
            </a:r>
            <a:r>
              <a:rPr lang="en">
                <a:solidFill>
                  <a:schemeClr val="dk1"/>
                </a:solidFill>
              </a:rPr>
              <a:t> </a:t>
            </a:r>
            <a:r>
              <a:rPr b="1" lang="en">
                <a:solidFill>
                  <a:schemeClr val="dk1"/>
                </a:solidFill>
              </a:rPr>
              <a:t>Placement must be decided by the principal and teachers most familiar with each child and signed off by Learning Community Superintendent and Superintendent. </a:t>
            </a:r>
            <a:endParaRPr b="1">
              <a:solidFill>
                <a:schemeClr val="dk1"/>
              </a:solidFill>
            </a:endParaRPr>
          </a:p>
        </p:txBody>
      </p:sp>
      <p:sp>
        <p:nvSpPr>
          <p:cNvPr id="98" name="Google Shape;98;p18"/>
          <p:cNvSpPr/>
          <p:nvPr/>
        </p:nvSpPr>
        <p:spPr>
          <a:xfrm>
            <a:off x="336000" y="2192700"/>
            <a:ext cx="2568000" cy="2410500"/>
          </a:xfrm>
          <a:prstGeom prst="roundRect">
            <a:avLst>
              <a:gd fmla="val 16667" name="adj"/>
            </a:avLst>
          </a:prstGeom>
          <a:solidFill>
            <a:srgbClr val="F4CCCC"/>
          </a:solidFill>
          <a:ln cap="flat" cmpd="sng" w="762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rPr>
              <a:t>Retained in 3rd Grade</a:t>
            </a:r>
            <a:endParaRPr b="1" sz="1600">
              <a:solidFill>
                <a:schemeClr val="dk1"/>
              </a:solidFill>
            </a:endParaRPr>
          </a:p>
          <a:p>
            <a:pPr indent="0" lvl="0" marL="0" rtl="0" algn="l">
              <a:spcBef>
                <a:spcPts val="0"/>
              </a:spcBef>
              <a:spcAft>
                <a:spcPts val="0"/>
              </a:spcAft>
              <a:buNone/>
            </a:pPr>
            <a:r>
              <a:rPr b="1" lang="en" sz="1200">
                <a:solidFill>
                  <a:schemeClr val="dk1"/>
                </a:solidFill>
              </a:rPr>
              <a:t>(must have a reading retained label in Powerschool by August 2023)</a:t>
            </a:r>
            <a:endParaRPr b="1" sz="1200">
              <a:solidFill>
                <a:schemeClr val="dk1"/>
              </a:solidFill>
            </a:endParaRPr>
          </a:p>
          <a:p>
            <a:pPr indent="-215900" lvl="0" marL="171450" rtl="0" algn="l">
              <a:spcBef>
                <a:spcPts val="0"/>
              </a:spcBef>
              <a:spcAft>
                <a:spcPts val="0"/>
              </a:spcAft>
              <a:buClr>
                <a:schemeClr val="dk1"/>
              </a:buClr>
              <a:buSzPts val="1600"/>
              <a:buChar char="●"/>
            </a:pPr>
            <a:r>
              <a:rPr lang="en" sz="1600">
                <a:solidFill>
                  <a:schemeClr val="dk1"/>
                </a:solidFill>
              </a:rPr>
              <a:t>3rd grade standards and curriculum</a:t>
            </a:r>
            <a:endParaRPr sz="1600">
              <a:solidFill>
                <a:schemeClr val="dk1"/>
              </a:solidFill>
            </a:endParaRPr>
          </a:p>
          <a:p>
            <a:pPr indent="-215900" lvl="0" marL="171450" rtl="0" algn="l">
              <a:spcBef>
                <a:spcPts val="0"/>
              </a:spcBef>
              <a:spcAft>
                <a:spcPts val="0"/>
              </a:spcAft>
              <a:buClr>
                <a:schemeClr val="dk1"/>
              </a:buClr>
              <a:buSzPts val="1600"/>
              <a:buChar char="●"/>
            </a:pPr>
            <a:r>
              <a:rPr lang="en" sz="1600">
                <a:solidFill>
                  <a:schemeClr val="dk1"/>
                </a:solidFill>
              </a:rPr>
              <a:t>3rd grade EOG</a:t>
            </a:r>
            <a:endParaRPr sz="1600"/>
          </a:p>
        </p:txBody>
      </p:sp>
      <p:sp>
        <p:nvSpPr>
          <p:cNvPr id="99" name="Google Shape;99;p18"/>
          <p:cNvSpPr/>
          <p:nvPr/>
        </p:nvSpPr>
        <p:spPr>
          <a:xfrm>
            <a:off x="6296400" y="2175050"/>
            <a:ext cx="2568000" cy="2410500"/>
          </a:xfrm>
          <a:prstGeom prst="roundRect">
            <a:avLst>
              <a:gd fmla="val 16667" name="adj"/>
            </a:avLst>
          </a:prstGeom>
          <a:solidFill>
            <a:srgbClr val="D9EAD3"/>
          </a:solidFill>
          <a:ln cap="flat" cmpd="sng" w="76200">
            <a:solidFill>
              <a:srgbClr val="84BD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1"/>
                </a:solidFill>
              </a:rPr>
              <a:t>4th Grade Accelerated Reading Class</a:t>
            </a:r>
            <a:r>
              <a:rPr b="1" lang="en" sz="1100">
                <a:solidFill>
                  <a:schemeClr val="dk1"/>
                </a:solidFill>
              </a:rPr>
              <a:t> with Reading Retained Label in Powerschool by August 2023</a:t>
            </a:r>
            <a:endParaRPr b="1" sz="1100">
              <a:solidFill>
                <a:schemeClr val="dk1"/>
              </a:solidFill>
            </a:endParaRPr>
          </a:p>
          <a:p>
            <a:pPr indent="-209550" lvl="0" marL="114300" rtl="0" algn="l">
              <a:spcBef>
                <a:spcPts val="0"/>
              </a:spcBef>
              <a:spcAft>
                <a:spcPts val="0"/>
              </a:spcAft>
              <a:buClr>
                <a:schemeClr val="dk1"/>
              </a:buClr>
              <a:buSzPts val="1500"/>
              <a:buChar char="●"/>
            </a:pPr>
            <a:r>
              <a:rPr lang="en" sz="1500">
                <a:solidFill>
                  <a:schemeClr val="dk1"/>
                </a:solidFill>
              </a:rPr>
              <a:t>4th grade standards and curriculum</a:t>
            </a:r>
            <a:endParaRPr sz="1500">
              <a:solidFill>
                <a:schemeClr val="dk1"/>
              </a:solidFill>
            </a:endParaRPr>
          </a:p>
          <a:p>
            <a:pPr indent="-209550" lvl="0" marL="114300" rtl="0" algn="l">
              <a:spcBef>
                <a:spcPts val="0"/>
              </a:spcBef>
              <a:spcAft>
                <a:spcPts val="0"/>
              </a:spcAft>
              <a:buClr>
                <a:schemeClr val="dk1"/>
              </a:buClr>
              <a:buSzPts val="1500"/>
              <a:buChar char="●"/>
            </a:pPr>
            <a:r>
              <a:rPr lang="en" sz="1500">
                <a:solidFill>
                  <a:schemeClr val="dk1"/>
                </a:solidFill>
              </a:rPr>
              <a:t>4th grade EOG</a:t>
            </a:r>
            <a:endParaRPr sz="1500">
              <a:solidFill>
                <a:schemeClr val="dk1"/>
              </a:solidFill>
            </a:endParaRPr>
          </a:p>
          <a:p>
            <a:pPr indent="-209550" lvl="0" marL="114300" rtl="0" algn="l">
              <a:spcBef>
                <a:spcPts val="0"/>
              </a:spcBef>
              <a:spcAft>
                <a:spcPts val="0"/>
              </a:spcAft>
              <a:buClr>
                <a:schemeClr val="dk1"/>
              </a:buClr>
              <a:buSzPts val="1500"/>
              <a:buChar char="●"/>
            </a:pPr>
            <a:r>
              <a:rPr lang="en" sz="1500">
                <a:solidFill>
                  <a:schemeClr val="dk1"/>
                </a:solidFill>
              </a:rPr>
              <a:t>2 year growth in 1 year</a:t>
            </a:r>
            <a:endParaRPr sz="1500"/>
          </a:p>
        </p:txBody>
      </p:sp>
      <p:sp>
        <p:nvSpPr>
          <p:cNvPr id="100" name="Google Shape;100;p18"/>
          <p:cNvSpPr/>
          <p:nvPr/>
        </p:nvSpPr>
        <p:spPr>
          <a:xfrm>
            <a:off x="3316200" y="2192700"/>
            <a:ext cx="2568000" cy="2410500"/>
          </a:xfrm>
          <a:prstGeom prst="roundRect">
            <a:avLst>
              <a:gd fmla="val 16667" name="adj"/>
            </a:avLst>
          </a:prstGeom>
          <a:solidFill>
            <a:srgbClr val="D9D2E9"/>
          </a:solidFill>
          <a:ln cap="flat" cmpd="sng" w="76200">
            <a:solidFill>
              <a:srgbClr val="702F8A"/>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rPr>
              <a:t>3rd/4th Transitional Class </a:t>
            </a:r>
            <a:r>
              <a:rPr b="1" lang="en" sz="1200">
                <a:solidFill>
                  <a:schemeClr val="dk1"/>
                </a:solidFill>
              </a:rPr>
              <a:t>with Reading Retained Label in Powerschool by August 2023</a:t>
            </a:r>
            <a:endParaRPr b="1" sz="1200">
              <a:solidFill>
                <a:schemeClr val="dk1"/>
              </a:solidFill>
            </a:endParaRPr>
          </a:p>
          <a:p>
            <a:pPr indent="-215900" lvl="0" marL="171450" rtl="0" algn="l">
              <a:spcBef>
                <a:spcPts val="0"/>
              </a:spcBef>
              <a:spcAft>
                <a:spcPts val="0"/>
              </a:spcAft>
              <a:buClr>
                <a:schemeClr val="dk1"/>
              </a:buClr>
              <a:buSzPts val="1600"/>
              <a:buChar char="●"/>
            </a:pPr>
            <a:r>
              <a:rPr lang="en" sz="1600">
                <a:solidFill>
                  <a:schemeClr val="dk1"/>
                </a:solidFill>
              </a:rPr>
              <a:t>4th grade standards and curriculum</a:t>
            </a:r>
            <a:endParaRPr sz="1600">
              <a:solidFill>
                <a:schemeClr val="dk1"/>
              </a:solidFill>
            </a:endParaRPr>
          </a:p>
          <a:p>
            <a:pPr indent="-215900" lvl="0" marL="171450" rtl="0" algn="l">
              <a:spcBef>
                <a:spcPts val="0"/>
              </a:spcBef>
              <a:spcAft>
                <a:spcPts val="0"/>
              </a:spcAft>
              <a:buClr>
                <a:schemeClr val="dk1"/>
              </a:buClr>
              <a:buSzPts val="1600"/>
              <a:buChar char="●"/>
            </a:pPr>
            <a:r>
              <a:rPr lang="en" sz="1600">
                <a:solidFill>
                  <a:schemeClr val="dk1"/>
                </a:solidFill>
              </a:rPr>
              <a:t>4th grade EOG</a:t>
            </a:r>
            <a:endParaRPr sz="1600"/>
          </a:p>
        </p:txBody>
      </p:sp>
      <p:sp>
        <p:nvSpPr>
          <p:cNvPr id="101" name="Google Shape;101;p18"/>
          <p:cNvSpPr txBox="1"/>
          <p:nvPr/>
        </p:nvSpPr>
        <p:spPr>
          <a:xfrm>
            <a:off x="6312000" y="0"/>
            <a:ext cx="28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FFFF"/>
              </a:solidFill>
            </a:endParaRPr>
          </a:p>
        </p:txBody>
      </p:sp>
      <p:sp>
        <p:nvSpPr>
          <p:cNvPr id="102" name="Google Shape;102;p18"/>
          <p:cNvSpPr txBox="1"/>
          <p:nvPr>
            <p:ph type="title"/>
          </p:nvPr>
        </p:nvSpPr>
        <p:spPr>
          <a:xfrm>
            <a:off x="0" y="4817100"/>
            <a:ext cx="9144000" cy="3264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rgbClr val="FFFFFF"/>
              </a:solidFill>
            </a:endParaRPr>
          </a:p>
          <a:p>
            <a:pPr indent="0" lvl="0" marL="0" rtl="0" algn="l">
              <a:spcBef>
                <a:spcPts val="0"/>
              </a:spcBef>
              <a:spcAft>
                <a:spcPts val="0"/>
              </a:spcAft>
              <a:buNone/>
            </a:pPr>
            <a:r>
              <a:t/>
            </a:r>
            <a:endParaRPr b="1" sz="1200">
              <a:solidFill>
                <a:srgbClr val="FFFFFF"/>
              </a:solidFill>
            </a:endParaRPr>
          </a:p>
        </p:txBody>
      </p:sp>
      <p:pic>
        <p:nvPicPr>
          <p:cNvPr id="103" name="Google Shape;103;p18"/>
          <p:cNvPicPr preferRelativeResize="0"/>
          <p:nvPr/>
        </p:nvPicPr>
        <p:blipFill>
          <a:blip r:embed="rId3">
            <a:alphaModFix/>
          </a:blip>
          <a:stretch>
            <a:fillRect/>
          </a:stretch>
        </p:blipFill>
        <p:spPr>
          <a:xfrm>
            <a:off x="8548300" y="4898688"/>
            <a:ext cx="457201" cy="1632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a:solidFill>
            <a:srgbClr val="00AFD7"/>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What Can Parents Do at Home?</a:t>
            </a:r>
            <a:endParaRPr>
              <a:solidFill>
                <a:schemeClr val="lt1"/>
              </a:solidFill>
            </a:endParaRPr>
          </a:p>
        </p:txBody>
      </p:sp>
      <p:sp>
        <p:nvSpPr>
          <p:cNvPr id="109" name="Google Shape;109;p19"/>
          <p:cNvSpPr txBox="1"/>
          <p:nvPr>
            <p:ph idx="1" type="body"/>
          </p:nvPr>
        </p:nvSpPr>
        <p:spPr>
          <a:xfrm>
            <a:off x="311700" y="1405000"/>
            <a:ext cx="8520600" cy="3163800"/>
          </a:xfrm>
          <a:prstGeom prst="rect">
            <a:avLst/>
          </a:prstGeom>
        </p:spPr>
        <p:txBody>
          <a:bodyPr anchorCtr="0" anchor="t" bIns="91425" lIns="91425" spcFirstLastPara="1" rIns="91425" wrap="square" tIns="91425">
            <a:normAutofit/>
          </a:bodyPr>
          <a:lstStyle/>
          <a:p>
            <a:pPr indent="6350" lvl="0" marL="0" rtl="0" algn="l">
              <a:lnSpc>
                <a:spcPct val="100000"/>
              </a:lnSpc>
              <a:spcBef>
                <a:spcPts val="0"/>
              </a:spcBef>
              <a:spcAft>
                <a:spcPts val="0"/>
              </a:spcAft>
              <a:buClr>
                <a:schemeClr val="dk1"/>
              </a:buClr>
              <a:buSzPts val="1800"/>
              <a:buFont typeface="Arial"/>
              <a:buChar char="●"/>
            </a:pPr>
            <a:r>
              <a:rPr lang="en">
                <a:solidFill>
                  <a:schemeClr val="dk1"/>
                </a:solidFill>
              </a:rPr>
              <a:t>Read to your child every day.</a:t>
            </a:r>
            <a:endParaRPr>
              <a:solidFill>
                <a:schemeClr val="dk1"/>
              </a:solidFill>
            </a:endParaRPr>
          </a:p>
          <a:p>
            <a:pPr indent="6350" lvl="0" marL="0" rtl="0" algn="l">
              <a:lnSpc>
                <a:spcPct val="100000"/>
              </a:lnSpc>
              <a:spcBef>
                <a:spcPts val="0"/>
              </a:spcBef>
              <a:spcAft>
                <a:spcPts val="0"/>
              </a:spcAft>
              <a:buClr>
                <a:schemeClr val="dk1"/>
              </a:buClr>
              <a:buSzPts val="1800"/>
              <a:buFont typeface="Arial"/>
              <a:buChar char="●"/>
            </a:pPr>
            <a:r>
              <a:rPr lang="en">
                <a:solidFill>
                  <a:schemeClr val="dk1"/>
                </a:solidFill>
              </a:rPr>
              <a:t>Take children's books and writing materials with you whenever you leave</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home. </a:t>
            </a:r>
            <a:endParaRPr>
              <a:solidFill>
                <a:schemeClr val="dk1"/>
              </a:solidFill>
            </a:endParaRPr>
          </a:p>
          <a:p>
            <a:pPr indent="6350" lvl="0" marL="0" rtl="0" algn="l">
              <a:lnSpc>
                <a:spcPct val="100000"/>
              </a:lnSpc>
              <a:spcBef>
                <a:spcPts val="0"/>
              </a:spcBef>
              <a:spcAft>
                <a:spcPts val="0"/>
              </a:spcAft>
              <a:buClr>
                <a:schemeClr val="dk1"/>
              </a:buClr>
              <a:buSzPts val="1800"/>
              <a:buFont typeface="Arial"/>
              <a:buChar char="●"/>
            </a:pPr>
            <a:r>
              <a:rPr lang="en">
                <a:solidFill>
                  <a:schemeClr val="dk1"/>
                </a:solidFill>
              </a:rPr>
              <a:t>Create a quiet, special place in your home for your child to read, write and</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draw. </a:t>
            </a:r>
            <a:endParaRPr>
              <a:solidFill>
                <a:schemeClr val="dk1"/>
              </a:solidFill>
            </a:endParaRPr>
          </a:p>
          <a:p>
            <a:pPr indent="6350" lvl="0" marL="0" rtl="0" algn="l">
              <a:lnSpc>
                <a:spcPct val="100000"/>
              </a:lnSpc>
              <a:spcBef>
                <a:spcPts val="0"/>
              </a:spcBef>
              <a:spcAft>
                <a:spcPts val="0"/>
              </a:spcAft>
              <a:buClr>
                <a:schemeClr val="dk1"/>
              </a:buClr>
              <a:buSzPts val="1800"/>
              <a:buFont typeface="Arial"/>
              <a:buChar char="●"/>
            </a:pPr>
            <a:r>
              <a:rPr lang="en">
                <a:solidFill>
                  <a:schemeClr val="dk1"/>
                </a:solidFill>
              </a:rPr>
              <a:t>Help your child see that reading is important. Set a good example for your</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child by reading books, newspapers and magazines.</a:t>
            </a:r>
            <a:endParaRPr>
              <a:solidFill>
                <a:schemeClr val="dk1"/>
              </a:solidFill>
            </a:endParaRPr>
          </a:p>
          <a:p>
            <a:pPr indent="6350" lvl="0" marL="0" rtl="0" algn="l">
              <a:lnSpc>
                <a:spcPct val="100000"/>
              </a:lnSpc>
              <a:spcBef>
                <a:spcPts val="0"/>
              </a:spcBef>
              <a:spcAft>
                <a:spcPts val="0"/>
              </a:spcAft>
              <a:buClr>
                <a:schemeClr val="dk1"/>
              </a:buClr>
              <a:buSzPts val="1800"/>
              <a:buFont typeface="Arial"/>
              <a:buChar char="●"/>
            </a:pPr>
            <a:r>
              <a:rPr lang="en">
                <a:solidFill>
                  <a:schemeClr val="dk1"/>
                </a:solidFill>
              </a:rPr>
              <a:t>Limit the amount and type of television you and your child watch.  </a:t>
            </a:r>
            <a:endParaRPr>
              <a:solidFill>
                <a:schemeClr val="dk1"/>
              </a:solidFill>
            </a:endParaRPr>
          </a:p>
          <a:p>
            <a:pPr indent="6350" lvl="0" marL="0" rtl="0" algn="l">
              <a:lnSpc>
                <a:spcPct val="100000"/>
              </a:lnSpc>
              <a:spcBef>
                <a:spcPts val="0"/>
              </a:spcBef>
              <a:spcAft>
                <a:spcPts val="0"/>
              </a:spcAft>
              <a:buClr>
                <a:schemeClr val="dk1"/>
              </a:buClr>
              <a:buSzPts val="1800"/>
              <a:buFont typeface="Arial"/>
              <a:buChar char="●"/>
            </a:pPr>
            <a:r>
              <a:rPr lang="en">
                <a:solidFill>
                  <a:schemeClr val="dk1"/>
                </a:solidFill>
              </a:rPr>
              <a:t>Contact your child’s teacher for specific strategies that will support your child</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in their reading development.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0" y="0"/>
            <a:ext cx="9144000" cy="5727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FFF"/>
                </a:solidFill>
              </a:rPr>
              <a:t>CMS RTA Website</a:t>
            </a:r>
            <a:endParaRPr b="1">
              <a:solidFill>
                <a:srgbClr val="FFFFFF"/>
              </a:solidFill>
            </a:endParaRPr>
          </a:p>
        </p:txBody>
      </p:sp>
      <p:sp>
        <p:nvSpPr>
          <p:cNvPr id="115" name="Google Shape;115;p20"/>
          <p:cNvSpPr txBox="1"/>
          <p:nvPr/>
        </p:nvSpPr>
        <p:spPr>
          <a:xfrm>
            <a:off x="6312000" y="0"/>
            <a:ext cx="28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FFFFF"/>
              </a:solidFill>
            </a:endParaRPr>
          </a:p>
        </p:txBody>
      </p:sp>
      <p:sp>
        <p:nvSpPr>
          <p:cNvPr id="116" name="Google Shape;116;p20"/>
          <p:cNvSpPr txBox="1"/>
          <p:nvPr>
            <p:ph type="title"/>
          </p:nvPr>
        </p:nvSpPr>
        <p:spPr>
          <a:xfrm>
            <a:off x="0" y="4817100"/>
            <a:ext cx="9144000" cy="326400"/>
          </a:xfrm>
          <a:prstGeom prst="rect">
            <a:avLst/>
          </a:prstGeom>
          <a:gradFill>
            <a:gsLst>
              <a:gs pos="0">
                <a:srgbClr val="00AFD7"/>
              </a:gs>
              <a:gs pos="100000">
                <a:srgbClr val="40C3E1"/>
              </a:gs>
            </a:gsLst>
            <a:path path="circle">
              <a:fillToRect b="50%" l="50%" r="50%" t="50%"/>
            </a:path>
            <a:tileRect/>
          </a:gradFill>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rgbClr val="FFFFFF"/>
              </a:solidFill>
            </a:endParaRPr>
          </a:p>
          <a:p>
            <a:pPr indent="0" lvl="0" marL="0" rtl="0" algn="l">
              <a:spcBef>
                <a:spcPts val="0"/>
              </a:spcBef>
              <a:spcAft>
                <a:spcPts val="0"/>
              </a:spcAft>
              <a:buNone/>
            </a:pPr>
            <a:r>
              <a:t/>
            </a:r>
            <a:endParaRPr b="1" sz="1200">
              <a:solidFill>
                <a:srgbClr val="FFFFFF"/>
              </a:solidFill>
            </a:endParaRPr>
          </a:p>
        </p:txBody>
      </p:sp>
      <p:pic>
        <p:nvPicPr>
          <p:cNvPr id="117" name="Google Shape;117;p20"/>
          <p:cNvPicPr preferRelativeResize="0"/>
          <p:nvPr/>
        </p:nvPicPr>
        <p:blipFill>
          <a:blip r:embed="rId3">
            <a:alphaModFix/>
          </a:blip>
          <a:stretch>
            <a:fillRect/>
          </a:stretch>
        </p:blipFill>
        <p:spPr>
          <a:xfrm>
            <a:off x="8548300" y="4898688"/>
            <a:ext cx="457201" cy="163220"/>
          </a:xfrm>
          <a:prstGeom prst="rect">
            <a:avLst/>
          </a:prstGeom>
          <a:noFill/>
          <a:ln>
            <a:noFill/>
          </a:ln>
        </p:spPr>
      </p:pic>
      <p:sp>
        <p:nvSpPr>
          <p:cNvPr id="118" name="Google Shape;118;p20"/>
          <p:cNvSpPr txBox="1"/>
          <p:nvPr/>
        </p:nvSpPr>
        <p:spPr>
          <a:xfrm>
            <a:off x="29100" y="597238"/>
            <a:ext cx="9085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highlight>
                  <a:srgbClr val="FFFFFF"/>
                </a:highlight>
              </a:rPr>
              <a:t>Additional information about the RTA legislation and resources are located on the CMS RTA Website.</a:t>
            </a:r>
            <a:endParaRPr sz="1800">
              <a:highlight>
                <a:srgbClr val="FFFFFF"/>
              </a:highlight>
            </a:endParaRPr>
          </a:p>
        </p:txBody>
      </p:sp>
      <p:pic>
        <p:nvPicPr>
          <p:cNvPr id="119" name="Google Shape;119;p20">
            <a:hlinkClick r:id="rId4"/>
          </p:cNvPr>
          <p:cNvPicPr preferRelativeResize="0"/>
          <p:nvPr/>
        </p:nvPicPr>
        <p:blipFill>
          <a:blip r:embed="rId5">
            <a:alphaModFix/>
          </a:blip>
          <a:stretch>
            <a:fillRect/>
          </a:stretch>
        </p:blipFill>
        <p:spPr>
          <a:xfrm>
            <a:off x="1820350" y="1360699"/>
            <a:ext cx="5978650" cy="2835750"/>
          </a:xfrm>
          <a:prstGeom prst="rect">
            <a:avLst/>
          </a:prstGeom>
          <a:noFill/>
          <a:ln cap="flat" cmpd="sng" w="19050">
            <a:solidFill>
              <a:srgbClr val="00AFD7"/>
            </a:solidFill>
            <a:prstDash val="solid"/>
            <a:round/>
            <a:headEnd len="sm" w="sm" type="none"/>
            <a:tailEnd len="sm" w="sm" type="none"/>
          </a:ln>
        </p:spPr>
      </p:pic>
      <p:sp>
        <p:nvSpPr>
          <p:cNvPr id="120" name="Google Shape;120;p20"/>
          <p:cNvSpPr txBox="1"/>
          <p:nvPr/>
        </p:nvSpPr>
        <p:spPr>
          <a:xfrm>
            <a:off x="221075" y="4221000"/>
            <a:ext cx="8327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6"/>
              </a:rPr>
              <a:t>https://sites.google.com/cms.k12.nc.us/cmsreadtoachieve/home?authuser=0</a:t>
            </a:r>
            <a:endParaRPr b="1">
              <a:solidFill>
                <a:srgbClr val="1155CC"/>
              </a:solidFill>
            </a:endParaRPr>
          </a:p>
          <a:p>
            <a:pPr indent="0" lvl="0" marL="0" rtl="0" algn="ctr">
              <a:spcBef>
                <a:spcPts val="0"/>
              </a:spcBef>
              <a:spcAft>
                <a:spcPts val="0"/>
              </a:spcAft>
              <a:buNone/>
            </a:pPr>
            <a:r>
              <a:t/>
            </a:r>
            <a:endParaRPr b="1">
              <a:solidFill>
                <a:srgbClr val="1155CC"/>
              </a:solidFill>
            </a:endParaRPr>
          </a:p>
          <a:p>
            <a:pPr indent="0" lvl="0" marL="0" rtl="0" algn="ctr">
              <a:spcBef>
                <a:spcPts val="0"/>
              </a:spcBef>
              <a:spcAft>
                <a:spcPts val="0"/>
              </a:spcAft>
              <a:buNone/>
            </a:pPr>
            <a:r>
              <a:t/>
            </a:r>
            <a:endParaRPr b="1">
              <a:solidFill>
                <a:srgbClr val="1155CC"/>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